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9" r:id="rId2"/>
  </p:sldMasterIdLst>
  <p:notesMasterIdLst>
    <p:notesMasterId r:id="rId21"/>
  </p:notesMasterIdLst>
  <p:handoutMasterIdLst>
    <p:handoutMasterId r:id="rId22"/>
  </p:handoutMasterIdLst>
  <p:sldIdLst>
    <p:sldId id="718" r:id="rId3"/>
    <p:sldId id="764" r:id="rId4"/>
    <p:sldId id="741" r:id="rId5"/>
    <p:sldId id="757" r:id="rId6"/>
    <p:sldId id="768" r:id="rId7"/>
    <p:sldId id="769" r:id="rId8"/>
    <p:sldId id="770" r:id="rId9"/>
    <p:sldId id="767" r:id="rId10"/>
    <p:sldId id="763" r:id="rId11"/>
    <p:sldId id="771" r:id="rId12"/>
    <p:sldId id="746" r:id="rId13"/>
    <p:sldId id="747" r:id="rId14"/>
    <p:sldId id="765" r:id="rId15"/>
    <p:sldId id="760" r:id="rId16"/>
    <p:sldId id="761" r:id="rId17"/>
    <p:sldId id="759" r:id="rId18"/>
    <p:sldId id="754" r:id="rId19"/>
    <p:sldId id="755" r:id="rId2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 Dewsnup" initials="" lastIdx="1" clrIdx="0"/>
  <p:cmAuthor id="1" name="Berg, Angela" initials="ab" lastIdx="7" clrIdx="1"/>
  <p:cmAuthor id="2" name="Janet White" initials="JW" lastIdx="3" clrIdx="2">
    <p:extLst>
      <p:ext uri="{19B8F6BF-5375-455C-9EA6-DF929625EA0E}">
        <p15:presenceInfo xmlns:p15="http://schemas.microsoft.com/office/powerpoint/2012/main" userId="S-1-5-21-581205898-3250733592-2379691073-2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40043"/>
    <a:srgbClr val="26547C"/>
    <a:srgbClr val="A5AFB3"/>
    <a:srgbClr val="C5D9F1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8737" autoAdjust="0"/>
  </p:normalViewPr>
  <p:slideViewPr>
    <p:cSldViewPr>
      <p:cViewPr varScale="1">
        <p:scale>
          <a:sx n="112" d="100"/>
          <a:sy n="112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9624"/>
    </p:cViewPr>
  </p:sorterViewPr>
  <p:notesViewPr>
    <p:cSldViewPr>
      <p:cViewPr varScale="1">
        <p:scale>
          <a:sx n="76" d="100"/>
          <a:sy n="76" d="100"/>
        </p:scale>
        <p:origin x="2918" y="7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43979" cy="465773"/>
          </a:xfrm>
          <a:prstGeom prst="rect">
            <a:avLst/>
          </a:prstGeom>
        </p:spPr>
        <p:txBody>
          <a:bodyPr vert="horz" lIns="92441" tIns="46221" rIns="92441" bIns="4622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3" y="1"/>
            <a:ext cx="3043979" cy="465773"/>
          </a:xfrm>
          <a:prstGeom prst="rect">
            <a:avLst/>
          </a:prstGeom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EBC91B9-FB82-9A4C-9427-056A28F25880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1738"/>
            <a:ext cx="3043979" cy="465773"/>
          </a:xfrm>
          <a:prstGeom prst="rect">
            <a:avLst/>
          </a:prstGeom>
        </p:spPr>
        <p:txBody>
          <a:bodyPr vert="horz" lIns="92441" tIns="46221" rIns="92441" bIns="4622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3" y="8841738"/>
            <a:ext cx="3043979" cy="465773"/>
          </a:xfrm>
          <a:prstGeom prst="rect">
            <a:avLst/>
          </a:prstGeom>
        </p:spPr>
        <p:txBody>
          <a:bodyPr vert="horz" wrap="square" lIns="92441" tIns="46221" rIns="92441" bIns="462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AD776FE-0AF5-4723-B945-D987A36A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6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43979" cy="465773"/>
          </a:xfrm>
          <a:prstGeom prst="rect">
            <a:avLst/>
          </a:prstGeom>
        </p:spPr>
        <p:txBody>
          <a:bodyPr vert="horz" lIns="90717" tIns="45359" rIns="90717" bIns="45359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3" y="1"/>
            <a:ext cx="3043979" cy="465773"/>
          </a:xfrm>
          <a:prstGeom prst="rect">
            <a:avLst/>
          </a:prstGeom>
        </p:spPr>
        <p:txBody>
          <a:bodyPr vert="horz" wrap="square" lIns="90717" tIns="45359" rIns="90717" bIns="4535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DCD7ABCB-4794-334F-8F78-7D9D31AB4A15}" type="datetime1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7" tIns="45359" rIns="90717" bIns="4535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0717" tIns="45359" rIns="90717" bIns="4535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1738"/>
            <a:ext cx="3043979" cy="465773"/>
          </a:xfrm>
          <a:prstGeom prst="rect">
            <a:avLst/>
          </a:prstGeom>
        </p:spPr>
        <p:txBody>
          <a:bodyPr vert="horz" lIns="90717" tIns="45359" rIns="90717" bIns="45359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3" y="8841738"/>
            <a:ext cx="3043979" cy="465773"/>
          </a:xfrm>
          <a:prstGeom prst="rect">
            <a:avLst/>
          </a:prstGeom>
        </p:spPr>
        <p:txBody>
          <a:bodyPr vert="horz" wrap="square" lIns="90717" tIns="45359" rIns="90717" bIns="4535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F3A3D3D-60CC-4917-935D-CF15BD2BC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55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A3D3D-60CC-4917-935D-CF15BD2BCC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3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661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5490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63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1487488" indent="-228600">
              <a:buFont typeface="Arial"/>
              <a:buChar char="•"/>
              <a:defRPr sz="1600">
                <a:latin typeface="Arial"/>
                <a:cs typeface="Arial"/>
              </a:defRPr>
            </a:lvl5pPr>
            <a:lvl6pPr marL="1716088" indent="-228600">
              <a:buFont typeface="Lucida Grande"/>
              <a:buChar char="-"/>
              <a:tabLst/>
              <a:defRPr sz="1500" baseline="0">
                <a:latin typeface="Arial"/>
                <a:cs typeface="Arial"/>
              </a:defRPr>
            </a:lvl6pPr>
            <a:lvl7pPr marL="1949450" indent="-228600">
              <a:defRPr sz="1400">
                <a:latin typeface="Arial"/>
                <a:cs typeface="Arial"/>
              </a:defRPr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763000" y="6581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92D1C0-AE40-4951-A2AE-8F22ED401AE6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838200"/>
            <a:ext cx="8686800" cy="381000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4267200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0663">
              <a:spcBef>
                <a:spcPts val="300"/>
              </a:spcBef>
              <a:buSzPct val="115000"/>
              <a:buFont typeface="Wingdings" charset="2"/>
              <a:buChar char="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28600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295400"/>
            <a:ext cx="4270375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5425">
              <a:spcBef>
                <a:spcPts val="300"/>
              </a:spcBef>
              <a:buSzPct val="113000"/>
              <a:buFont typeface="Wingdings" charset="2"/>
              <a:buChar char="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33363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tabLst/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1487488" indent="-228600">
              <a:buFont typeface="Arial"/>
              <a:buChar char="•"/>
              <a:defRPr sz="1600">
                <a:latin typeface="Arial"/>
                <a:cs typeface="Arial"/>
              </a:defRPr>
            </a:lvl5pPr>
            <a:lvl6pPr marL="1716088" indent="-228600">
              <a:buFont typeface="Lucida Grande"/>
              <a:buChar char="-"/>
              <a:tabLst/>
              <a:defRPr sz="1500" baseline="0">
                <a:latin typeface="Arial"/>
                <a:cs typeface="Arial"/>
              </a:defRPr>
            </a:lvl6pPr>
            <a:lvl7pPr marL="1949450" indent="-228600">
              <a:defRPr sz="1400">
                <a:latin typeface="Arial"/>
                <a:cs typeface="Arial"/>
              </a:defRPr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763000" y="6581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92D1C0-AE40-4951-A2AE-8F22ED401AE6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7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763000" y="6581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92D1C0-AE40-4951-A2AE-8F22ED401AE6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41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838200"/>
            <a:ext cx="8686800" cy="381000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4267200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0663">
              <a:spcBef>
                <a:spcPts val="300"/>
              </a:spcBef>
              <a:buSzPct val="115000"/>
              <a:buFont typeface="Wingdings" charset="2"/>
              <a:buChar char="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28600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295400"/>
            <a:ext cx="4270375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5425">
              <a:spcBef>
                <a:spcPts val="300"/>
              </a:spcBef>
              <a:buSzPct val="113000"/>
              <a:buFont typeface="Wingdings" charset="2"/>
              <a:buChar char="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33363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tabLst/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763000" y="6581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92D1C0-AE40-4951-A2AE-8F22ED401AE6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76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0" y="6581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92D1C0-AE40-4951-A2AE-8F22ED401AE6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6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9906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 © 2017 Allegiance Benefit Plan Management, Inc.</a:t>
            </a:r>
            <a:endParaRPr lang="en-US" dirty="0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90032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0" y="74612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Rectangle 8"/>
          <p:cNvSpPr>
            <a:spLocks/>
          </p:cNvSpPr>
          <p:nvPr userDrawn="1"/>
        </p:nvSpPr>
        <p:spPr bwMode="auto">
          <a:xfrm>
            <a:off x="0" y="73025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5" r:id="rId2"/>
    <p:sldLayoutId id="2147483856" r:id="rId3"/>
    <p:sldLayoutId id="2147483857" r:id="rId4"/>
    <p:sldLayoutId id="2147483858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8421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25412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7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9906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90032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0" y="74612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Rectangle 8"/>
          <p:cNvSpPr>
            <a:spLocks/>
          </p:cNvSpPr>
          <p:nvPr userDrawn="1"/>
        </p:nvSpPr>
        <p:spPr bwMode="auto">
          <a:xfrm>
            <a:off x="0" y="73025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6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8421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25412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7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nfo@zelispayments.com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elispayments.com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par8o.com/help/you-received-a-referral-now-what" TargetMode="External"/><Relationship Id="rId2" Type="http://schemas.openxmlformats.org/officeDocument/2006/relationships/hyperlink" Target="https://help.par8o.com/help/sending-referrals-mgm-and-teachers-health-trust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3"/>
                </a:solidFill>
              </a:rPr>
              <a:t>For Dates of Service 1/1/19 through 3/31/19 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" y="2667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Information for Providers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https://prismahealth.org/img/logo.svg"/>
          <p:cNvSpPr>
            <a:spLocks noChangeAspect="1" noChangeArrowheads="1"/>
          </p:cNvSpPr>
          <p:nvPr/>
        </p:nvSpPr>
        <p:spPr bwMode="auto">
          <a:xfrm>
            <a:off x="914400" y="65086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rgbClr val="002851"/>
                </a:solidFill>
                <a:latin typeface="Arial" pitchFamily="34" charset="0"/>
                <a:cs typeface="Arial" pitchFamily="34" charset="0"/>
              </a:rPr>
              <a:t>Submitting Claims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74483"/>
            <a:ext cx="8534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 medical claims for dates of service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1/1/2019</a:t>
            </a:r>
            <a:r>
              <a:rPr lang="en-US" sz="2000" dirty="0" smtClean="0">
                <a:solidFill>
                  <a:prstClr val="black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forward 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must be </a:t>
            </a:r>
            <a:r>
              <a:rPr lang="en-US" sz="2000" dirty="0" smtClean="0">
                <a:solidFill>
                  <a:prstClr val="black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sent to:</a:t>
            </a:r>
          </a:p>
          <a:p>
            <a:pPr marL="342900" indent="-342900" algn="ctr">
              <a:spcAft>
                <a:spcPts val="0"/>
              </a:spcAft>
            </a:pPr>
            <a:r>
              <a:rPr lang="en-US" sz="2000" b="1" dirty="0" smtClean="0">
                <a:solidFill>
                  <a:srgbClr val="00285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Allegiance</a:t>
            </a:r>
          </a:p>
          <a:p>
            <a:pPr marL="342900" indent="-342900" algn="ctr">
              <a:spcAft>
                <a:spcPts val="0"/>
              </a:spcAft>
            </a:pPr>
            <a:r>
              <a:rPr lang="en-US" sz="2000" b="1" dirty="0" smtClean="0">
                <a:solidFill>
                  <a:srgbClr val="00285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PO Box 3018	</a:t>
            </a:r>
          </a:p>
          <a:p>
            <a:pPr marL="342900" indent="-342900"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00285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Missoula, MT 59806</a:t>
            </a:r>
          </a:p>
          <a:p>
            <a:pPr marL="342900" indent="-342900" algn="ctr">
              <a:spcAft>
                <a:spcPts val="1800"/>
              </a:spcAft>
            </a:pPr>
            <a:r>
              <a:rPr lang="en-US" sz="2000" b="1" dirty="0" smtClean="0">
                <a:solidFill>
                  <a:srgbClr val="00285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Payer ID: 81040</a:t>
            </a:r>
          </a:p>
          <a:p>
            <a:pPr marL="342900" indent="-342900" algn="ctr">
              <a:spcAft>
                <a:spcPts val="1800"/>
              </a:spcAft>
            </a:pPr>
            <a:r>
              <a:rPr lang="en-US" dirty="0" smtClean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 2018 dates of service and inquires follow the current process through THT.</a:t>
            </a:r>
            <a:endParaRPr lang="en-US" dirty="0">
              <a:solidFill>
                <a:srgbClr val="FF000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spcAft>
                <a:spcPts val="1800"/>
              </a:spcAft>
            </a:pPr>
            <a:endParaRPr lang="en-US" sz="2000" dirty="0">
              <a:solidFill>
                <a:prstClr val="black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5000" y="4395780"/>
            <a:ext cx="529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Timely filing for </a:t>
            </a:r>
            <a:r>
              <a:rPr lang="en-US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WellHealth</a:t>
            </a:r>
            <a:r>
              <a:rPr lang="en-US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providers is 90 days from the date of service. </a:t>
            </a:r>
            <a:endParaRPr lang="en-US" sz="16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2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927354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 claims will be processed by Allegiance</a:t>
            </a:r>
          </a:p>
          <a:p>
            <a:pPr>
              <a:spcAft>
                <a:spcPts val="1800"/>
              </a:spcAft>
            </a:pPr>
            <a:r>
              <a:rPr lang="en-US" sz="24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Checks and EOPs will come from Allegiance.</a:t>
            </a:r>
          </a:p>
          <a:p>
            <a:pPr>
              <a:spcAft>
                <a:spcPts val="1800"/>
              </a:spcAft>
            </a:pPr>
            <a:r>
              <a:rPr lang="en-US" sz="24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EFT/835 fulfilled by </a:t>
            </a:r>
          </a:p>
          <a:p>
            <a:pPr algn="ctr" fontAlgn="ctr"/>
            <a:r>
              <a:rPr lang="en-US" sz="2000" b="1" dirty="0" smtClean="0"/>
              <a:t>(877) 828-8770  </a:t>
            </a:r>
            <a:r>
              <a:rPr lang="en-US" sz="2000" b="1" u="sng" dirty="0" smtClean="0">
                <a:hlinkClick r:id="rId2"/>
              </a:rPr>
              <a:t>www.zelispayments.com</a:t>
            </a:r>
            <a:endParaRPr lang="en-US" sz="2000" dirty="0"/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Image result for zel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074" y="3527792"/>
            <a:ext cx="962526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Benefits &amp; Questions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1688336"/>
            <a:ext cx="7391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Online Verification of Benefits are available at: </a:t>
            </a:r>
            <a:r>
              <a:rPr lang="en-US" sz="2400" b="1" u="sng" dirty="0" smtClean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www.askallegiance.com/tht</a:t>
            </a:r>
          </a:p>
          <a:p>
            <a:pPr>
              <a:spcAft>
                <a:spcPts val="0"/>
              </a:spcAft>
            </a:pPr>
            <a:r>
              <a:rPr lang="en-US" sz="24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Allegiance Customer Service – 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(855) 999-1050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Available from 5am-5pm Pacific, Monday through Friday 	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Automated Voice Response system (IVR) is also available 24/7/365 for claims and benefit information</a:t>
            </a:r>
          </a:p>
          <a:p>
            <a:pPr fontAlgn="ctr"/>
            <a:r>
              <a:rPr lang="en-US" sz="24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270/271</a:t>
            </a:r>
            <a:r>
              <a:rPr lang="en-US" sz="24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276/277  </a:t>
            </a:r>
            <a:r>
              <a:rPr lang="en-US" sz="24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Transactions </a:t>
            </a:r>
          </a:p>
          <a:p>
            <a:pPr fontAlgn="ctr"/>
            <a:r>
              <a:rPr lang="en-US" sz="24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Allegiance Payer </a:t>
            </a:r>
            <a:r>
              <a:rPr lang="en-US" sz="24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ID: 81040</a:t>
            </a:r>
          </a:p>
          <a:p>
            <a:pPr marL="342900" indent="-342900">
              <a:spcAft>
                <a:spcPts val="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9906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Mental Health and Chemical Dependency </a:t>
            </a:r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Pre-Certification / Pre-Treatment </a:t>
            </a:r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Review</a:t>
            </a:r>
          </a:p>
          <a:p>
            <a:endParaRPr lang="en-US" sz="1400" b="1" cap="small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b="1" cap="small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90032"/>
            <a:ext cx="8686800" cy="457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Working with Human Behavior Institute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0205" y="1871752"/>
            <a:ext cx="720319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Pre-certification </a:t>
            </a:r>
            <a:r>
              <a:rPr lang="en-US" sz="2000" dirty="0">
                <a:latin typeface="+mn-lt"/>
                <a:cs typeface="Arial" pitchFamily="34" charset="0"/>
              </a:rPr>
              <a:t>and Pre-treatment Review for Mental Health and Chemical Dependency services will be coordinated through </a:t>
            </a:r>
            <a:r>
              <a:rPr lang="en-US" sz="2000" b="1" dirty="0">
                <a:latin typeface="+mn-lt"/>
                <a:cs typeface="Arial" pitchFamily="34" charset="0"/>
              </a:rPr>
              <a:t>Human Behavior Institute (HBI). </a:t>
            </a:r>
          </a:p>
          <a:p>
            <a:pPr>
              <a:spcAft>
                <a:spcPts val="1800"/>
              </a:spcAft>
            </a:pPr>
            <a:r>
              <a:rPr lang="en-US" sz="2000" dirty="0">
                <a:latin typeface="+mn-lt"/>
                <a:cs typeface="Arial" pitchFamily="34" charset="0"/>
              </a:rPr>
              <a:t>HBI reviewers are available by phone at (702) 248-8866 or (800) </a:t>
            </a:r>
            <a:r>
              <a:rPr lang="en-US" sz="2000" dirty="0" smtClean="0">
                <a:latin typeface="+mn-lt"/>
                <a:cs typeface="Arial" pitchFamily="34" charset="0"/>
              </a:rPr>
              <a:t>441-4483</a:t>
            </a:r>
            <a:endParaRPr lang="en-US" sz="20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4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54865"/>
              </p:ext>
            </p:extLst>
          </p:nvPr>
        </p:nvGraphicFramePr>
        <p:xfrm>
          <a:off x="914400" y="1533271"/>
          <a:ext cx="7315200" cy="4878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608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8848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Submission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Medical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8848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Medical Pre-Certification / Pre-treatment Review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Care Management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342-6510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848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Refunds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437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Customer Service/Claim Status/Claim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Payment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999-1050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kern="1200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www.askallegiance.com/THT</a:t>
                      </a:r>
                    </a:p>
                  </a:txBody>
                  <a:tcPr anchor="ctr"/>
                </a:tc>
              </a:tr>
              <a:tr h="79376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Benefit Verification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999-1050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www.askallegiance.com/THT</a:t>
                      </a:r>
                      <a:endParaRPr lang="en-US" sz="1100" u="none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18704"/>
              </p:ext>
            </p:extLst>
          </p:nvPr>
        </p:nvGraphicFramePr>
        <p:xfrm>
          <a:off x="914402" y="1559243"/>
          <a:ext cx="7391399" cy="426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589"/>
                <a:gridCol w="2516221"/>
                <a:gridCol w="2437589"/>
              </a:tblGrid>
              <a:tr h="5743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90363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Mental Health and Chemical Dependency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Pre-Certification / Pre-treatment Review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 Behavior Institute (HBI)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(702) 248-8866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441-4483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0363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Pharmacy Prior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Authorization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MedImpact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888) 648-6764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94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Vision Eligibility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Benefits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VSP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877-7195</a:t>
                      </a:r>
                    </a:p>
                  </a:txBody>
                  <a:tcPr anchor="ctr"/>
                </a:tc>
              </a:tr>
              <a:tr h="529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270/271, 276/277  Transactions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586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EFT/835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877)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828-8770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www.zelispayments.com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Additional Information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(front)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167" t="11379" r="12500" b="1724"/>
          <a:stretch/>
        </p:blipFill>
        <p:spPr>
          <a:xfrm>
            <a:off x="1225025" y="1752600"/>
            <a:ext cx="6693951" cy="421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(back)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4167" t="11379" r="3333" b="1724"/>
          <a:stretch/>
        </p:blipFill>
        <p:spPr>
          <a:xfrm>
            <a:off x="1276350" y="1828800"/>
            <a:ext cx="6591300" cy="419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Allegiance?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History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977747"/>
            <a:ext cx="7391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Originally founded in 1980, Allegiance has administered Self-Funded Health Plans for more than three decades.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Over 150 clients across the country representing more than 400,000 lives.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Clients include hospital systems, school districts and government organizations, insurance trusts, and MEWAs.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Claims processing, customer service, enrollment, and all other services are coordinated from our corporate office in Missoula, MT.</a:t>
            </a: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Allegiance became a wholly-owned subsidiary of Cigna in 2008 enabling us to offer the flexibility and customized service of our TPA model alongside Cigna’s extensive network and analytic products.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149000"/>
            <a:ext cx="342900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Allegiance, Teachers Health Trust and </a:t>
            </a:r>
            <a:r>
              <a:rPr lang="en-US" dirty="0" err="1" smtClean="0"/>
              <a:t>WellHealth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Relationship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sz="2400" dirty="0" smtClean="0">
              <a:latin typeface="+mn-lt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+mn-lt"/>
                <a:cs typeface="Arial" pitchFamily="34" charset="0"/>
              </a:rPr>
              <a:t>Effective January 1</a:t>
            </a:r>
            <a:r>
              <a:rPr lang="en-US" sz="2400" baseline="30000" dirty="0" smtClean="0">
                <a:latin typeface="+mn-lt"/>
                <a:cs typeface="Arial" pitchFamily="34" charset="0"/>
              </a:rPr>
              <a:t>st</a:t>
            </a:r>
            <a:r>
              <a:rPr lang="en-US" sz="2400" dirty="0">
                <a:latin typeface="+mn-lt"/>
                <a:cs typeface="Arial" pitchFamily="34" charset="0"/>
              </a:rPr>
              <a:t> </a:t>
            </a:r>
            <a:r>
              <a:rPr lang="en-US" sz="2400" dirty="0" smtClean="0">
                <a:latin typeface="+mn-lt"/>
                <a:cs typeface="Arial" pitchFamily="34" charset="0"/>
              </a:rPr>
              <a:t>2019, Allegiance will be the third party administrator (TPA) for the Teachers Health Trust in Las Vegas.</a:t>
            </a:r>
          </a:p>
          <a:p>
            <a:pPr>
              <a:spcAft>
                <a:spcPts val="600"/>
              </a:spcAft>
            </a:pPr>
            <a:endParaRPr lang="en-US" sz="2400" dirty="0" smtClean="0">
              <a:latin typeface="+mn-lt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 err="1" smtClean="0">
                <a:latin typeface="+mn-lt"/>
                <a:cs typeface="Arial" pitchFamily="34" charset="0"/>
              </a:rPr>
              <a:t>WellHealth</a:t>
            </a:r>
            <a:r>
              <a:rPr lang="en-US" sz="2400" dirty="0" smtClean="0">
                <a:latin typeface="+mn-lt"/>
                <a:cs typeface="Arial" pitchFamily="34" charset="0"/>
              </a:rPr>
              <a:t> will continue to be the provider network utilized for the members under the plan.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F:\+Marketing\RFP Responses\JW - 2014\RFP Information\Design Elements\Cigna Logo Long.png"/>
          <p:cNvPicPr>
            <a:picLocks noChangeAspect="1" noChangeArrowheads="1"/>
          </p:cNvPicPr>
          <p:nvPr/>
        </p:nvPicPr>
        <p:blipFill>
          <a:blip r:embed="rId3" cstate="print"/>
          <a:srcRect l="4688" t="6489" r="5729" b="8015"/>
          <a:stretch>
            <a:fillRect/>
          </a:stretch>
        </p:blipFill>
        <p:spPr bwMode="auto">
          <a:xfrm>
            <a:off x="6324600" y="6400800"/>
            <a:ext cx="1170215" cy="381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Working with par8o</a:t>
            </a:r>
          </a:p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Referral Management System</a:t>
            </a:r>
            <a:endParaRPr lang="en-US" sz="40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246" y="828020"/>
            <a:ext cx="867050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Enhancements to the 2019 THT Benefits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Obstetricians, Gynecologists and Midwives as PCPs: </a:t>
            </a:r>
            <a:r>
              <a:rPr lang="en-US" dirty="0" smtClean="0">
                <a:solidFill>
                  <a:prstClr val="black"/>
                </a:solidFill>
              </a:rPr>
              <a:t>THT is now allowing members to use their Ob/</a:t>
            </a:r>
            <a:r>
              <a:rPr lang="en-US" dirty="0" err="1" smtClean="0">
                <a:solidFill>
                  <a:prstClr val="black"/>
                </a:solidFill>
              </a:rPr>
              <a:t>Gyn</a:t>
            </a:r>
            <a:r>
              <a:rPr lang="en-US" dirty="0" smtClean="0">
                <a:solidFill>
                  <a:prstClr val="black"/>
                </a:solidFill>
              </a:rPr>
              <a:t> or Midwife as their PCP. This is a change from last year.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Use par8o System for Specialist Referrals: </a:t>
            </a:r>
            <a:r>
              <a:rPr lang="en-US" dirty="0" smtClean="0">
                <a:solidFill>
                  <a:prstClr val="black"/>
                </a:solidFill>
              </a:rPr>
              <a:t>In order for members to receive the highest benefit and lowest office visit copay, PCPs will need to provide a referral to the appropriate specialist. The referral process is easily made—or received--using the </a:t>
            </a:r>
            <a:r>
              <a:rPr lang="en-US" dirty="0">
                <a:solidFill>
                  <a:prstClr val="black"/>
                </a:solidFill>
              </a:rPr>
              <a:t>p</a:t>
            </a:r>
            <a:r>
              <a:rPr lang="en-US" dirty="0" smtClean="0">
                <a:solidFill>
                  <a:prstClr val="black"/>
                </a:solidFill>
              </a:rPr>
              <a:t>ar8o portal.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All PCPs Refer</a:t>
            </a:r>
            <a:r>
              <a:rPr lang="en-US" dirty="0" smtClean="0">
                <a:solidFill>
                  <a:prstClr val="black"/>
                </a:solidFill>
              </a:rPr>
              <a:t>: For 2019, any WellHealth Community Medical Associates (WHCMA) contracted PCP can make a referral to a specialist. The PCP does not have to be the PCP the member elected during open enrollment.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Healthcare Advocates Refer New Patients Using par8o</a:t>
            </a:r>
            <a:r>
              <a:rPr lang="en-US" dirty="0" smtClean="0">
                <a:solidFill>
                  <a:prstClr val="black"/>
                </a:solidFill>
              </a:rPr>
              <a:t>: Healthcare Advocates will now have the ability to refer new patients looking to establish with a PCP directly to network providers via the par8o system.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290032"/>
            <a:ext cx="8686800" cy="457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PCP and Referral Requirements to Specialists</a:t>
            </a:r>
          </a:p>
        </p:txBody>
      </p:sp>
    </p:spTree>
    <p:extLst>
      <p:ext uri="{BB962C8B-B14F-4D97-AF65-F5344CB8AC3E}">
        <p14:creationId xmlns:p14="http://schemas.microsoft.com/office/powerpoint/2010/main" val="37826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246" y="828020"/>
            <a:ext cx="867050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Expanded Functionality and Usage of par8o</a:t>
            </a:r>
          </a:p>
          <a:p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(Referral Management System)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Our network uses the par8o (the letter “o” not a zero) Referral Management System (RMS) to track referrals sent between network providers, ensuring that patients are directed to the appropriate in-network resource and are seen within a reasonable amount of time.  </a:t>
            </a: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In addition, the par8o system allows us to quickly identify those patients who may qualify for one of our programs targeting the management of chronic care conditions such as diabetes or COPD. 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Provider Advocates are available to answer your questions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on how to use the par8o system.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290032"/>
            <a:ext cx="8686800" cy="457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PCP and Referral Requirements to Specialists</a:t>
            </a:r>
          </a:p>
        </p:txBody>
      </p:sp>
    </p:spTree>
    <p:extLst>
      <p:ext uri="{BB962C8B-B14F-4D97-AF65-F5344CB8AC3E}">
        <p14:creationId xmlns:p14="http://schemas.microsoft.com/office/powerpoint/2010/main" val="8536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246" y="828020"/>
            <a:ext cx="86705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par8o Referral Portal Help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prstClr val="black"/>
                </a:solidFill>
              </a:rPr>
              <a:t>par8o is an intuitive system to use, however, tutorials are available to help you refer with ease!</a:t>
            </a:r>
          </a:p>
          <a:p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Providers </a:t>
            </a:r>
            <a:r>
              <a:rPr lang="en-US" sz="2000" i="1" dirty="0" smtClean="0">
                <a:solidFill>
                  <a:prstClr val="black"/>
                </a:solidFill>
              </a:rPr>
              <a:t>SENDING</a:t>
            </a:r>
            <a:r>
              <a:rPr lang="en-US" sz="2000" dirty="0" smtClean="0">
                <a:solidFill>
                  <a:prstClr val="black"/>
                </a:solidFill>
              </a:rPr>
              <a:t> referrals can visit:</a:t>
            </a:r>
          </a:p>
          <a:p>
            <a:r>
              <a:rPr lang="en-US" sz="2000" dirty="0" smtClean="0">
                <a:solidFill>
                  <a:prstClr val="black"/>
                </a:solidFill>
                <a:hlinkClick r:id="rId2"/>
              </a:rPr>
              <a:t>https://help.par8o.com/help/sending-referrals-mgm-and-teachers-health-trust</a:t>
            </a:r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000" dirty="0" smtClean="0">
                <a:solidFill>
                  <a:prstClr val="black"/>
                </a:solidFill>
              </a:rPr>
              <a:t>Providers </a:t>
            </a:r>
            <a:r>
              <a:rPr lang="en-US" sz="2000" i="1" dirty="0" smtClean="0">
                <a:solidFill>
                  <a:prstClr val="black"/>
                </a:solidFill>
              </a:rPr>
              <a:t>RECEIVING</a:t>
            </a:r>
            <a:r>
              <a:rPr lang="en-US" sz="2000" dirty="0" smtClean="0">
                <a:solidFill>
                  <a:prstClr val="black"/>
                </a:solidFill>
              </a:rPr>
              <a:t> referrals can visit:</a:t>
            </a:r>
          </a:p>
          <a:p>
            <a:r>
              <a:rPr lang="en-US" sz="2000" dirty="0" smtClean="0">
                <a:solidFill>
                  <a:prstClr val="black"/>
                </a:solidFill>
                <a:hlinkClick r:id="rId3"/>
              </a:rPr>
              <a:t>https://help.par8o.com/help/you-received-a-referral-now-what</a:t>
            </a:r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>
              <a:solidFill>
                <a:prstClr val="black"/>
              </a:solidFill>
            </a:endParaRP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Provider Advocates are available to answer any questions you may have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on how to use the par8o system. Call them directly or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call Network Relations at (702) 304-5788.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290032"/>
            <a:ext cx="8686800" cy="4572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kern="1200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PCP and Referral Requirements to Specialists</a:t>
            </a:r>
          </a:p>
        </p:txBody>
      </p:sp>
    </p:spTree>
    <p:extLst>
      <p:ext uri="{BB962C8B-B14F-4D97-AF65-F5344CB8AC3E}">
        <p14:creationId xmlns:p14="http://schemas.microsoft.com/office/powerpoint/2010/main" val="39217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Working with Allegiance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6360920"/>
            <a:ext cx="365175" cy="4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7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Care Management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0205" y="852171"/>
            <a:ext cx="71269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Medical Pre-Certification / Pre-Treatment Review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0205" y="1744724"/>
            <a:ext cx="720319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Pre-certification and Pre-treatment Review for services will be coordinated through </a:t>
            </a:r>
            <a:r>
              <a:rPr lang="en-US" sz="2000" b="1" i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Allegiance Care Management (ACM)</a:t>
            </a:r>
            <a:r>
              <a:rPr lang="en-US" sz="2000" dirty="0" smtClean="0">
                <a:latin typeface="+mn-lt"/>
                <a:cs typeface="Arial" pitchFamily="34" charset="0"/>
              </a:rPr>
              <a:t>, an Allegiance company. </a:t>
            </a:r>
          </a:p>
          <a:p>
            <a:pPr>
              <a:spcAft>
                <a:spcPts val="18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Allegiance Care Management Nurse case managers and reviewers are available by phone at </a:t>
            </a:r>
            <a:r>
              <a:rPr lang="en-US" sz="2000" b="1" u="sng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(800) 342-6510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+mn-lt"/>
                <a:cs typeface="Arial" pitchFamily="34" charset="0"/>
              </a:rPr>
              <a:t>To view the pre-treatment spreadsheet: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  <a:cs typeface="Arial" pitchFamily="34" charset="0"/>
              </a:rPr>
              <a:t>Go to the client specific web page:</a:t>
            </a:r>
            <a:r>
              <a:rPr lang="en-US" u="sng" dirty="0" smtClean="0">
                <a:latin typeface="+mn-lt"/>
                <a:cs typeface="Arial" pitchFamily="34" charset="0"/>
              </a:rPr>
              <a:t> www.askallegiance.com/THT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  <a:cs typeface="Arial" pitchFamily="34" charset="0"/>
              </a:rPr>
              <a:t>Click on the </a:t>
            </a:r>
            <a:r>
              <a:rPr lang="en-US" b="1" dirty="0" smtClean="0">
                <a:latin typeface="+mn-lt"/>
                <a:cs typeface="Arial" pitchFamily="34" charset="0"/>
              </a:rPr>
              <a:t>For Providers </a:t>
            </a:r>
            <a:r>
              <a:rPr lang="en-US" dirty="0" smtClean="0">
                <a:latin typeface="+mn-lt"/>
                <a:cs typeface="Arial" pitchFamily="34" charset="0"/>
              </a:rPr>
              <a:t>tab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  <a:cs typeface="Arial" pitchFamily="34" charset="0"/>
              </a:rPr>
              <a:t>Once on the provider page, click on the Pre-Treatment Review/Pre-Certification link. On this page you will see Outpatient Pretreatment Review. This will be the page to search for whether a procedure needs to be reviewed.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llegiance">
      <a:dk1>
        <a:sysClr val="windowText" lastClr="000000"/>
      </a:dk1>
      <a:lt1>
        <a:sysClr val="window" lastClr="FFFFFF"/>
      </a:lt1>
      <a:dk2>
        <a:srgbClr val="002851"/>
      </a:dk2>
      <a:lt2>
        <a:srgbClr val="D1D3D4"/>
      </a:lt2>
      <a:accent1>
        <a:srgbClr val="002851"/>
      </a:accent1>
      <a:accent2>
        <a:srgbClr val="AD1F31"/>
      </a:accent2>
      <a:accent3>
        <a:srgbClr val="004992"/>
      </a:accent3>
      <a:accent4>
        <a:srgbClr val="7C1622"/>
      </a:accent4>
      <a:accent5>
        <a:srgbClr val="D1D3D4"/>
      </a:accent5>
      <a:accent6>
        <a:srgbClr val="000000"/>
      </a:accent6>
      <a:hlink>
        <a:srgbClr val="002851"/>
      </a:hlink>
      <a:folHlink>
        <a:srgbClr val="0049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llegiance">
      <a:dk1>
        <a:sysClr val="windowText" lastClr="000000"/>
      </a:dk1>
      <a:lt1>
        <a:sysClr val="window" lastClr="FFFFFF"/>
      </a:lt1>
      <a:dk2>
        <a:srgbClr val="002851"/>
      </a:dk2>
      <a:lt2>
        <a:srgbClr val="D1D3D4"/>
      </a:lt2>
      <a:accent1>
        <a:srgbClr val="002851"/>
      </a:accent1>
      <a:accent2>
        <a:srgbClr val="AD1F31"/>
      </a:accent2>
      <a:accent3>
        <a:srgbClr val="004992"/>
      </a:accent3>
      <a:accent4>
        <a:srgbClr val="7C1622"/>
      </a:accent4>
      <a:accent5>
        <a:srgbClr val="D1D3D4"/>
      </a:accent5>
      <a:accent6>
        <a:srgbClr val="000000"/>
      </a:accent6>
      <a:hlink>
        <a:srgbClr val="002851"/>
      </a:hlink>
      <a:folHlink>
        <a:srgbClr val="0049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13269</TotalTime>
  <Words>1561</Words>
  <Application>Microsoft Office PowerPoint</Application>
  <PresentationFormat>On-screen Show (4:3)</PresentationFormat>
  <Paragraphs>176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ＭＳ Ｐゴシック</vt:lpstr>
      <vt:lpstr>Arial</vt:lpstr>
      <vt:lpstr>Calibri</vt:lpstr>
      <vt:lpstr>Lucida Grande</vt:lpstr>
      <vt:lpstr>Times New Roman</vt:lpstr>
      <vt:lpstr>Trebuchet MS</vt:lpstr>
      <vt:lpstr>Verdana</vt:lpstr>
      <vt:lpstr>Wingdings</vt:lpstr>
      <vt:lpstr>Office Theme</vt:lpstr>
      <vt:lpstr>1_Office Theme</vt:lpstr>
      <vt:lpstr>PowerPoint Presentation</vt:lpstr>
      <vt:lpstr>Who is Allegiance?</vt:lpstr>
      <vt:lpstr>Allegiance, Teachers Health Trust and WellHealth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Working with Allegiance Care Management </vt:lpstr>
      <vt:lpstr>Working with Allegiance </vt:lpstr>
      <vt:lpstr>Working with Allegiance </vt:lpstr>
      <vt:lpstr>Working with Allegiance </vt:lpstr>
      <vt:lpstr>PowerPoint Presentation</vt:lpstr>
      <vt:lpstr>Working with Allegiance </vt:lpstr>
      <vt:lpstr>Working with Allegiance </vt:lpstr>
      <vt:lpstr>PowerPoint Presentation</vt:lpstr>
      <vt:lpstr>New Member Identification Cards</vt:lpstr>
      <vt:lpstr>New Member Identification Cards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Eric      B4MKT</dc:creator>
  <cp:lastModifiedBy>Eric Schmidt</cp:lastModifiedBy>
  <cp:revision>744</cp:revision>
  <cp:lastPrinted>2018-11-12T22:32:31Z</cp:lastPrinted>
  <dcterms:created xsi:type="dcterms:W3CDTF">2013-09-12T21:10:16Z</dcterms:created>
  <dcterms:modified xsi:type="dcterms:W3CDTF">2019-04-01T22:29:20Z</dcterms:modified>
</cp:coreProperties>
</file>